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1" r:id="rId5"/>
  </p:sldIdLst>
  <p:sldSz cx="6858000" cy="9906000" type="A4"/>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0066"/>
    <a:srgbClr val="FF9900"/>
    <a:srgbClr val="FF3399"/>
    <a:srgbClr val="3366CC"/>
    <a:srgbClr val="CC00FF"/>
    <a:srgbClr val="E6E6E6"/>
    <a:srgbClr val="CC0099"/>
    <a:srgbClr val="00CC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2381"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13/12/2020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4750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13/12/2020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2847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13/12/2020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9820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13/12/2020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50092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777C7D8-C9C5-4BB9-9989-B119D5829AD9}" type="datetimeFigureOut">
              <a:rPr lang="fr-FR" smtClean="0"/>
              <a:t>13/12/2020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55938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777C7D8-C9C5-4BB9-9989-B119D5829AD9}" type="datetimeFigureOut">
              <a:rPr lang="fr-FR" smtClean="0"/>
              <a:t>13/12/2020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85576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77C7D8-C9C5-4BB9-9989-B119D5829AD9}" type="datetimeFigureOut">
              <a:rPr lang="fr-FR" smtClean="0"/>
              <a:t>13/12/2020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18131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777C7D8-C9C5-4BB9-9989-B119D5829AD9}" type="datetimeFigureOut">
              <a:rPr lang="fr-FR" smtClean="0"/>
              <a:t>13/12/2020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29815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7C7D8-C9C5-4BB9-9989-B119D5829AD9}" type="datetimeFigureOut">
              <a:rPr lang="fr-FR" smtClean="0"/>
              <a:t>13/12/2020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06191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13/12/2020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12381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13/12/2020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7151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1000">
              <a:schemeClr val="accent1">
                <a:lumMod val="45000"/>
                <a:lumOff val="55000"/>
              </a:schemeClr>
            </a:gs>
            <a:gs pos="79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77C7D8-C9C5-4BB9-9989-B119D5829AD9}" type="datetimeFigureOut">
              <a:rPr lang="fr-FR" smtClean="0"/>
              <a:t>13/12/2020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B09E175-40F9-4D95-97AD-22B512753E7F}" type="slidenum">
              <a:rPr lang="fr-FR" smtClean="0"/>
              <a:t>‹N°›</a:t>
            </a:fld>
            <a:endParaRPr lang="fr-FR"/>
          </a:p>
        </p:txBody>
      </p:sp>
    </p:spTree>
    <p:extLst>
      <p:ext uri="{BB962C8B-B14F-4D97-AF65-F5344CB8AC3E}">
        <p14:creationId xmlns:p14="http://schemas.microsoft.com/office/powerpoint/2010/main" val="1112688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fcancer.f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afcancer.fr/?page_id=381" TargetMode="External"/><Relationship Id="rId2" Type="http://schemas.openxmlformats.org/officeDocument/2006/relationships/hyperlink" Target="https://afcancer.fr/?attachment_id=290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fcancer.fr/?attachment_id=290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rot="10800000" flipV="1">
            <a:off x="2512" y="1150263"/>
            <a:ext cx="6866877" cy="312406"/>
          </a:xfrm>
          <a:prstGeom prst="rect">
            <a:avLst/>
          </a:prstGeom>
          <a:solidFill>
            <a:srgbClr val="009999"/>
          </a:solidFill>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rPr>
              <a:t>« Parce que créer, c’est se créer soi-même »</a:t>
            </a:r>
          </a:p>
        </p:txBody>
      </p:sp>
      <p:sp>
        <p:nvSpPr>
          <p:cNvPr id="22" name="Rectangle 21"/>
          <p:cNvSpPr/>
          <p:nvPr/>
        </p:nvSpPr>
        <p:spPr>
          <a:xfrm>
            <a:off x="1423447" y="7494755"/>
            <a:ext cx="1194932" cy="1846659"/>
          </a:xfrm>
          <a:prstGeom prst="rect">
            <a:avLst/>
          </a:prstGeom>
          <a:solidFill>
            <a:schemeClr val="lt1"/>
          </a:solidFill>
        </p:spPr>
        <p:txBody>
          <a:bodyPr wrap="square">
            <a:spAutoFit/>
          </a:bodyPr>
          <a:lstStyle/>
          <a:p>
            <a:pPr algn="ctr">
              <a:spcAft>
                <a:spcPts val="0"/>
              </a:spcAft>
            </a:pP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Pour </a:t>
            </a:r>
            <a:r>
              <a:rPr lang="en-GB" sz="1000" dirty="0" err="1">
                <a:solidFill>
                  <a:srgbClr val="002060"/>
                </a:solidFill>
                <a:latin typeface="Tahoma" panose="020B0604030504040204" pitchFamily="34" charset="0"/>
                <a:ea typeface="Tahoma" panose="020B0604030504040204" pitchFamily="34" charset="0"/>
                <a:cs typeface="Tahoma" panose="020B0604030504040204" pitchFamily="34" charset="0"/>
              </a:rPr>
              <a:t>en</a:t>
            </a:r>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 savoir plus sur </a:t>
            </a:r>
            <a:r>
              <a:rPr lang="en-GB" sz="1000" dirty="0" err="1">
                <a:solidFill>
                  <a:srgbClr val="002060"/>
                </a:solidFill>
                <a:latin typeface="Tahoma" panose="020B0604030504040204" pitchFamily="34" charset="0"/>
                <a:ea typeface="Tahoma" panose="020B0604030504040204" pitchFamily="34" charset="0"/>
                <a:cs typeface="Tahoma" panose="020B0604030504040204" pitchFamily="34" charset="0"/>
              </a:rPr>
              <a:t>toutes</a:t>
            </a:r>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1000" dirty="0" err="1">
                <a:solidFill>
                  <a:srgbClr val="002060"/>
                </a:solidFill>
                <a:latin typeface="Tahoma" panose="020B0604030504040204" pitchFamily="34" charset="0"/>
                <a:ea typeface="Tahoma" panose="020B0604030504040204" pitchFamily="34" charset="0"/>
                <a:cs typeface="Tahoma" panose="020B0604030504040204" pitchFamily="34" charset="0"/>
              </a:rPr>
              <a:t>nos</a:t>
            </a:r>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1000" dirty="0" err="1">
                <a:solidFill>
                  <a:srgbClr val="002060"/>
                </a:solidFill>
                <a:latin typeface="Tahoma" panose="020B0604030504040204" pitchFamily="34" charset="0"/>
                <a:ea typeface="Tahoma" panose="020B0604030504040204" pitchFamily="34" charset="0"/>
                <a:cs typeface="Tahoma" panose="020B0604030504040204" pitchFamily="34" charset="0"/>
              </a:rPr>
              <a:t>activités</a:t>
            </a:r>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1000" dirty="0" err="1">
                <a:solidFill>
                  <a:srgbClr val="002060"/>
                </a:solidFill>
                <a:latin typeface="Tahoma" panose="020B0604030504040204" pitchFamily="34" charset="0"/>
                <a:ea typeface="Tahoma" panose="020B0604030504040204" pitchFamily="34" charset="0"/>
                <a:cs typeface="Tahoma" panose="020B0604030504040204" pitchFamily="34" charset="0"/>
              </a:rPr>
              <a:t>consultez</a:t>
            </a:r>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1000" dirty="0" err="1">
                <a:solidFill>
                  <a:srgbClr val="002060"/>
                </a:solidFill>
                <a:latin typeface="Tahoma" panose="020B0604030504040204" pitchFamily="34" charset="0"/>
                <a:ea typeface="Tahoma" panose="020B0604030504040204" pitchFamily="34" charset="0"/>
                <a:cs typeface="Tahoma" panose="020B0604030504040204" pitchFamily="34" charset="0"/>
              </a:rPr>
              <a:t>notre</a:t>
            </a:r>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 site </a:t>
            </a:r>
            <a:r>
              <a:rPr lang="en-GB" sz="1000" u="sng" dirty="0">
                <a:solidFill>
                  <a:srgbClr val="0000FF"/>
                </a:solidFill>
                <a:latin typeface="Tahoma" panose="020B0604030504040204" pitchFamily="34" charset="0"/>
                <a:ea typeface="Tahoma" panose="020B0604030504040204" pitchFamily="34" charset="0"/>
                <a:cs typeface="Tahoma" panose="020B0604030504040204" pitchFamily="34" charset="0"/>
                <a:hlinkClick r:id="rId2"/>
              </a:rPr>
              <a:t>www.afcancer.fr</a:t>
            </a:r>
            <a:endParaRPr lang="en-GB" sz="1000" u="sng"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GB" sz="1000" u="sng"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GB" sz="800" u="sng"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a:spcAft>
                <a:spcPts val="0"/>
              </a:spcAft>
            </a:pPr>
            <a:endParaRPr lang="en-GB" sz="800" u="sng"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3" name="Shape 121"/>
          <p:cNvSpPr/>
          <p:nvPr/>
        </p:nvSpPr>
        <p:spPr>
          <a:xfrm>
            <a:off x="-12727" y="9429784"/>
            <a:ext cx="685800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defTabSz="1043193">
              <a:defRPr sz="800">
                <a:latin typeface="Arial"/>
                <a:ea typeface="Arial"/>
                <a:cs typeface="Arial"/>
                <a:sym typeface="Arial"/>
              </a:defRPr>
            </a:pP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Siège</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social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7 place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Galilée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- 94100 St-</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Maur</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-Des-</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Fossés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Lieu </a:t>
            </a: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d’accueil</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800" dirty="0">
                <a:solidFill>
                  <a:srgbClr val="002060"/>
                </a:solidFill>
                <a:latin typeface="Tahoma" panose="020B0604030504040204" pitchFamily="34" charset="0"/>
                <a:ea typeface="Tahoma" panose="020B0604030504040204" pitchFamily="34" charset="0"/>
                <a:cs typeface="Tahoma" panose="020B0604030504040204" pitchFamily="34" charset="0"/>
              </a:rPr>
              <a:t>68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Rue du Pont de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Créteil</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- 94100 St-</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Maur</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-Des-</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Fossés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a:t>
            </a:r>
            <a:br>
              <a:rPr sz="800" dirty="0">
                <a:solidFill>
                  <a:srgbClr val="002060"/>
                </a:solidFill>
                <a:latin typeface="Tahoma" panose="020B0604030504040204" pitchFamily="34" charset="0"/>
                <a:ea typeface="Tahoma" panose="020B0604030504040204" pitchFamily="34" charset="0"/>
                <a:cs typeface="Tahoma" panose="020B0604030504040204" pitchFamily="34" charset="0"/>
              </a:rPr>
            </a:b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Téléphone</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01 43 97 38 59 </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Courriel</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contact@afcancer.fr</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 Site internet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www.afcancer.fr</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 Michèle </a:t>
            </a: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Monville</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06 08 33 73 25</a:t>
            </a:r>
          </a:p>
          <a:p>
            <a:pPr algn="ctr" defTabSz="1043193">
              <a:defRPr sz="800">
                <a:latin typeface="Arial"/>
                <a:ea typeface="Arial"/>
                <a:cs typeface="Arial"/>
                <a:sym typeface="Arial"/>
              </a:defRPr>
            </a:pP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L’association</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est</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subventionnée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par la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ville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de Saint-</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Maur</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-Des-</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Fossés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vous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pouvez</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800" dirty="0">
                <a:solidFill>
                  <a:srgbClr val="002060"/>
                </a:solidFill>
                <a:latin typeface="Tahoma" panose="020B0604030504040204" pitchFamily="34" charset="0"/>
                <a:ea typeface="Tahoma" panose="020B0604030504040204" pitchFamily="34" charset="0"/>
                <a:cs typeface="Tahoma" panose="020B0604030504040204" pitchFamily="34" charset="0"/>
              </a:rPr>
              <a:t>consulter la liste de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nos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partenaires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sur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notre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site internet.</a:t>
            </a:r>
          </a:p>
        </p:txBody>
      </p:sp>
      <p:sp useBgFill="1">
        <p:nvSpPr>
          <p:cNvPr id="20" name="Zone de texte 2"/>
          <p:cNvSpPr txBox="1">
            <a:spLocks noChangeArrowheads="1"/>
          </p:cNvSpPr>
          <p:nvPr/>
        </p:nvSpPr>
        <p:spPr bwMode="auto">
          <a:xfrm>
            <a:off x="2682240" y="8392056"/>
            <a:ext cx="4178273" cy="1002698"/>
          </a:xfrm>
          <a:prstGeom prst="rect">
            <a:avLst/>
          </a:prstGeom>
          <a:ln w="9525">
            <a:noFill/>
            <a:miter lim="800000"/>
            <a:headEnd/>
            <a:tailEnd/>
          </a:ln>
        </p:spPr>
        <p:txBody>
          <a:bodyPr rot="0" vert="horz" wrap="square" lIns="91440" tIns="45720" rIns="91440" bIns="45720" anchor="t" anchorCtr="0">
            <a:noAutofit/>
          </a:bodyPr>
          <a:lstStyle/>
          <a:p>
            <a:pPr algn="just">
              <a:spcAft>
                <a:spcPts val="0"/>
              </a:spcAft>
            </a:pPr>
            <a:r>
              <a:rPr lang="fr-FR" sz="10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Retrouvez sur notre site </a:t>
            </a:r>
            <a:r>
              <a:rPr lang="fr-FR" sz="1000" b="1" u="sng"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www.afcancer.fr</a:t>
            </a:r>
            <a:r>
              <a:rPr lang="fr-FR" sz="10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le formulaire de don et/ou d'adhésion que vous pouvez retourner accompagné de votre règlement au siège de l'association : </a:t>
            </a:r>
            <a:r>
              <a:rPr lang="fr-FR" sz="1000" b="1"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Accueil-Familles-Cancer   -   </a:t>
            </a:r>
          </a:p>
          <a:p>
            <a:pPr algn="just">
              <a:spcAft>
                <a:spcPts val="0"/>
              </a:spcAft>
            </a:pPr>
            <a:r>
              <a:rPr lang="fr-FR" sz="1000" b="1"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7 Place Galilée   -   94100 Saint-Maur-des-Fossés.</a:t>
            </a:r>
            <a:endParaRPr lang="fr-FR" sz="100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fr-FR" sz="10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Nous vous remercions par avance de votre soutien, témoignage de votre attachement à notre action</a:t>
            </a:r>
            <a:r>
              <a:rPr lang="fr-FR" sz="1000"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fr-FR" sz="10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31" name="Connecteur droit 30">
            <a:extLst>
              <a:ext uri="{FF2B5EF4-FFF2-40B4-BE49-F238E27FC236}">
                <a16:creationId xmlns:a16="http://schemas.microsoft.com/office/drawing/2014/main" id="{7997F6C5-26B2-4A9E-8529-368A325F0173}"/>
              </a:ext>
            </a:extLst>
          </p:cNvPr>
          <p:cNvCxnSpPr/>
          <p:nvPr/>
        </p:nvCxnSpPr>
        <p:spPr>
          <a:xfrm>
            <a:off x="-12727" y="9422951"/>
            <a:ext cx="6877091" cy="19440"/>
          </a:xfrm>
          <a:prstGeom prst="line">
            <a:avLst/>
          </a:prstGeom>
          <a:ln w="6350">
            <a:solidFill>
              <a:srgbClr val="CC0099"/>
            </a:solidFill>
          </a:ln>
        </p:spPr>
        <p:style>
          <a:lnRef idx="2">
            <a:schemeClr val="accent5"/>
          </a:lnRef>
          <a:fillRef idx="0">
            <a:schemeClr val="accent5"/>
          </a:fillRef>
          <a:effectRef idx="1">
            <a:schemeClr val="accent5"/>
          </a:effectRef>
          <a:fontRef idx="minor">
            <a:schemeClr val="tx1"/>
          </a:fontRef>
        </p:style>
      </p:cxnSp>
      <p:sp>
        <p:nvSpPr>
          <p:cNvPr id="32" name="Titre 1">
            <a:extLst>
              <a:ext uri="{FF2B5EF4-FFF2-40B4-BE49-F238E27FC236}">
                <a16:creationId xmlns:a16="http://schemas.microsoft.com/office/drawing/2014/main" id="{581E61B3-BE32-469B-9DD6-17984958CE4F}"/>
              </a:ext>
            </a:extLst>
          </p:cNvPr>
          <p:cNvSpPr txBox="1">
            <a:spLocks/>
          </p:cNvSpPr>
          <p:nvPr/>
        </p:nvSpPr>
        <p:spPr>
          <a:xfrm rot="10800000" flipV="1">
            <a:off x="2732985" y="8073565"/>
            <a:ext cx="4135145" cy="293378"/>
          </a:xfrm>
          <a:prstGeom prst="rect">
            <a:avLst/>
          </a:prstGeom>
          <a:solidFill>
            <a:schemeClr val="bg1"/>
          </a:solidFill>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200" dirty="0">
                <a:solidFill>
                  <a:srgbClr val="CC0099"/>
                </a:solidFill>
                <a:latin typeface="Tahoma" panose="020B0604030504040204" pitchFamily="34" charset="0"/>
                <a:ea typeface="Tahoma" panose="020B0604030504040204" pitchFamily="34" charset="0"/>
                <a:cs typeface="Tahoma" panose="020B0604030504040204" pitchFamily="34" charset="0"/>
              </a:rPr>
              <a:t>Adhésions et dons : vous pouvez soutenir notre action !</a:t>
            </a:r>
            <a:endParaRPr lang="fr-FR" sz="1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itre 1">
            <a:extLst>
              <a:ext uri="{FF2B5EF4-FFF2-40B4-BE49-F238E27FC236}">
                <a16:creationId xmlns:a16="http://schemas.microsoft.com/office/drawing/2014/main" id="{B18A467F-8CDD-4BB3-83BF-913C5AA9D029}"/>
              </a:ext>
            </a:extLst>
          </p:cNvPr>
          <p:cNvSpPr>
            <a:spLocks noGrp="1"/>
          </p:cNvSpPr>
          <p:nvPr>
            <p:ph type="ctrTitle"/>
          </p:nvPr>
        </p:nvSpPr>
        <p:spPr>
          <a:xfrm rot="10800000" flipV="1">
            <a:off x="-20" y="0"/>
            <a:ext cx="6882136" cy="964953"/>
          </a:xfrm>
          <a:solidFill>
            <a:schemeClr val="bg1"/>
          </a:solidFill>
          <a:ln>
            <a:noFill/>
          </a:ln>
        </p:spPr>
        <p:txBody>
          <a:bodyPr>
            <a:noAutofit/>
          </a:bodyPr>
          <a:lstStyle/>
          <a:p>
            <a:pPr algn="l"/>
            <a:br>
              <a:rPr lang="fr-FR" sz="2800" dirty="0">
                <a:solidFill>
                  <a:schemeClr val="accent2"/>
                </a:solidFill>
                <a:latin typeface="Tahoma" panose="020B0604030504040204" pitchFamily="34" charset="0"/>
                <a:ea typeface="Tahoma" panose="020B0604030504040204" pitchFamily="34" charset="0"/>
                <a:cs typeface="Tahoma" panose="020B0604030504040204" pitchFamily="34" charset="0"/>
              </a:rPr>
            </a:br>
            <a:br>
              <a:rPr lang="fr-FR" sz="2800" dirty="0">
                <a:solidFill>
                  <a:schemeClr val="accent2"/>
                </a:solidFill>
                <a:latin typeface="Tahoma" panose="020B0604030504040204" pitchFamily="34" charset="0"/>
                <a:ea typeface="Tahoma" panose="020B0604030504040204" pitchFamily="34" charset="0"/>
                <a:cs typeface="Tahoma" panose="020B0604030504040204" pitchFamily="34" charset="0"/>
              </a:rPr>
            </a:br>
            <a:r>
              <a:rPr lang="fr-FR" sz="2800" dirty="0">
                <a:solidFill>
                  <a:srgbClr val="FF9900"/>
                </a:solidFill>
                <a:latin typeface="Tahoma" panose="020B0604030504040204" pitchFamily="34" charset="0"/>
                <a:ea typeface="Tahoma" panose="020B0604030504040204" pitchFamily="34" charset="0"/>
                <a:cs typeface="Tahoma" panose="020B0604030504040204" pitchFamily="34" charset="0"/>
              </a:rPr>
              <a:t>A</a:t>
            </a:r>
            <a:r>
              <a:rPr lang="fr-FR" sz="2800" dirty="0">
                <a:solidFill>
                  <a:srgbClr val="002060"/>
                </a:solidFill>
                <a:latin typeface="Tahoma" panose="020B0604030504040204" pitchFamily="34" charset="0"/>
                <a:ea typeface="Tahoma" panose="020B0604030504040204" pitchFamily="34" charset="0"/>
                <a:cs typeface="Tahoma" panose="020B0604030504040204" pitchFamily="34" charset="0"/>
              </a:rPr>
              <a:t>ccueil-</a:t>
            </a:r>
            <a:r>
              <a:rPr lang="fr-FR" sz="2800"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fr-FR" sz="2800" dirty="0">
                <a:solidFill>
                  <a:srgbClr val="002060"/>
                </a:solidFill>
                <a:latin typeface="Tahoma" panose="020B0604030504040204" pitchFamily="34" charset="0"/>
                <a:ea typeface="Tahoma" panose="020B0604030504040204" pitchFamily="34" charset="0"/>
                <a:cs typeface="Tahoma" panose="020B0604030504040204" pitchFamily="34" charset="0"/>
              </a:rPr>
              <a:t>amilles-</a:t>
            </a:r>
            <a:r>
              <a:rPr lang="fr-FR" sz="2800" dirty="0">
                <a:solidFill>
                  <a:srgbClr val="FF0066"/>
                </a:solidFill>
                <a:latin typeface="Tahoma" panose="020B0604030504040204" pitchFamily="34" charset="0"/>
                <a:ea typeface="Tahoma" panose="020B0604030504040204" pitchFamily="34" charset="0"/>
                <a:cs typeface="Tahoma" panose="020B0604030504040204" pitchFamily="34" charset="0"/>
              </a:rPr>
              <a:t>C</a:t>
            </a:r>
            <a:r>
              <a:rPr lang="fr-FR" sz="2800" dirty="0">
                <a:solidFill>
                  <a:srgbClr val="002060"/>
                </a:solidFill>
                <a:latin typeface="Tahoma" panose="020B0604030504040204" pitchFamily="34" charset="0"/>
                <a:ea typeface="Tahoma" panose="020B0604030504040204" pitchFamily="34" charset="0"/>
                <a:cs typeface="Tahoma" panose="020B0604030504040204" pitchFamily="34" charset="0"/>
              </a:rPr>
              <a:t>ancer</a:t>
            </a:r>
            <a:br>
              <a:rPr lang="fr-FR"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fr-FR" sz="2800" dirty="0">
                <a:solidFill>
                  <a:srgbClr val="002060"/>
                </a:solidFill>
                <a:latin typeface="Tahoma" panose="020B0604030504040204" pitchFamily="34" charset="0"/>
                <a:ea typeface="Tahoma" panose="020B0604030504040204" pitchFamily="34" charset="0"/>
                <a:cs typeface="Tahoma" panose="020B0604030504040204" pitchFamily="34" charset="0"/>
              </a:rPr>
              <a:t>Fiche Atelier Partagé « Art-Thérapie »</a:t>
            </a:r>
          </a:p>
        </p:txBody>
      </p:sp>
      <p:pic>
        <p:nvPicPr>
          <p:cNvPr id="8" name="Image 7">
            <a:extLst>
              <a:ext uri="{FF2B5EF4-FFF2-40B4-BE49-F238E27FC236}">
                <a16:creationId xmlns:a16="http://schemas.microsoft.com/office/drawing/2014/main" id="{5E0A0BD8-AFE5-47B7-89C3-0E92699EC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709" y="163040"/>
            <a:ext cx="1251419" cy="696411"/>
          </a:xfrm>
          <a:prstGeom prst="rect">
            <a:avLst/>
          </a:prstGeom>
        </p:spPr>
      </p:pic>
      <p:pic>
        <p:nvPicPr>
          <p:cNvPr id="11" name="Image 10">
            <a:extLst>
              <a:ext uri="{FF2B5EF4-FFF2-40B4-BE49-F238E27FC236}">
                <a16:creationId xmlns:a16="http://schemas.microsoft.com/office/drawing/2014/main" id="{3364289B-E8CD-45BB-9A8E-CDE121100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 y="7498337"/>
            <a:ext cx="1435896" cy="1843078"/>
          </a:xfrm>
          <a:prstGeom prst="rect">
            <a:avLst/>
          </a:prstGeom>
        </p:spPr>
      </p:pic>
      <p:sp>
        <p:nvSpPr>
          <p:cNvPr id="27" name="Titre 1">
            <a:extLst>
              <a:ext uri="{FF2B5EF4-FFF2-40B4-BE49-F238E27FC236}">
                <a16:creationId xmlns:a16="http://schemas.microsoft.com/office/drawing/2014/main" id="{0A35E048-85C4-4BC3-8BE1-4B65CBFF5015}"/>
              </a:ext>
            </a:extLst>
          </p:cNvPr>
          <p:cNvSpPr txBox="1">
            <a:spLocks/>
          </p:cNvSpPr>
          <p:nvPr/>
        </p:nvSpPr>
        <p:spPr>
          <a:xfrm rot="10800000" flipV="1">
            <a:off x="-5737" y="5573161"/>
            <a:ext cx="6871985" cy="312406"/>
          </a:xfrm>
          <a:prstGeom prst="rect">
            <a:avLst/>
          </a:prstGeom>
          <a:solidFill>
            <a:srgbClr val="009999"/>
          </a:solidFill>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rPr>
              <a:t> L’atelier d’Art-Thérapie</a:t>
            </a:r>
          </a:p>
        </p:txBody>
      </p:sp>
      <p:pic>
        <p:nvPicPr>
          <p:cNvPr id="2" name="Image 1">
            <a:extLst>
              <a:ext uri="{FF2B5EF4-FFF2-40B4-BE49-F238E27FC236}">
                <a16:creationId xmlns:a16="http://schemas.microsoft.com/office/drawing/2014/main" id="{5F94ADA9-F7C5-4273-B3C4-733EF30BE531}"/>
              </a:ext>
            </a:extLst>
          </p:cNvPr>
          <p:cNvPicPr>
            <a:picLocks noChangeAspect="1"/>
          </p:cNvPicPr>
          <p:nvPr/>
        </p:nvPicPr>
        <p:blipFill>
          <a:blip r:embed="rId5"/>
          <a:stretch>
            <a:fillRect/>
          </a:stretch>
        </p:blipFill>
        <p:spPr>
          <a:xfrm>
            <a:off x="3977640" y="1635078"/>
            <a:ext cx="2890492" cy="2106251"/>
          </a:xfrm>
          <a:prstGeom prst="rect">
            <a:avLst/>
          </a:prstGeom>
        </p:spPr>
      </p:pic>
      <p:sp>
        <p:nvSpPr>
          <p:cNvPr id="19" name="ZoneTexte 18">
            <a:extLst>
              <a:ext uri="{FF2B5EF4-FFF2-40B4-BE49-F238E27FC236}">
                <a16:creationId xmlns:a16="http://schemas.microsoft.com/office/drawing/2014/main" id="{E01188F7-9BBC-4922-BB9B-6FB0A9A99BDE}"/>
              </a:ext>
            </a:extLst>
          </p:cNvPr>
          <p:cNvSpPr txBox="1"/>
          <p:nvPr/>
        </p:nvSpPr>
        <p:spPr>
          <a:xfrm>
            <a:off x="2512" y="1627458"/>
            <a:ext cx="3975128" cy="2123658"/>
          </a:xfrm>
          <a:prstGeom prst="rect">
            <a:avLst/>
          </a:prstGeom>
          <a:solidFill>
            <a:schemeClr val="bg1"/>
          </a:solidFill>
        </p:spPr>
        <p:txBody>
          <a:bodyPr wrap="square" rtlCol="0">
            <a:spAutoFit/>
          </a:bodyPr>
          <a:lstStyle/>
          <a:p>
            <a:pPr algn="just"/>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L’Art-Thérapie </a:t>
            </a:r>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s’adresse à toutes les personnes atteintes du cancer et qui ressentent </a:t>
            </a:r>
            <a:r>
              <a:rPr lang="fr-FR" sz="1100" dirty="0">
                <a:solidFill>
                  <a:srgbClr val="009999"/>
                </a:solidFill>
                <a:latin typeface="Tahoma" panose="020B0604030504040204" pitchFamily="34" charset="0"/>
                <a:ea typeface="Tahoma" panose="020B0604030504040204" pitchFamily="34" charset="0"/>
                <a:cs typeface="Tahoma" panose="020B0604030504040204" pitchFamily="34" charset="0"/>
              </a:rPr>
              <a:t>une </a:t>
            </a:r>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souffrance psychique</a:t>
            </a:r>
            <a:r>
              <a:rPr lang="fr-FR" sz="1100" dirty="0">
                <a:solidFill>
                  <a:srgbClr val="009999"/>
                </a:solidFill>
                <a:latin typeface="Tahoma" panose="020B0604030504040204" pitchFamily="34" charset="0"/>
                <a:ea typeface="Tahoma" panose="020B0604030504040204" pitchFamily="34" charset="0"/>
                <a:cs typeface="Tahoma" panose="020B0604030504040204" pitchFamily="34" charset="0"/>
              </a:rPr>
              <a:t> </a:t>
            </a:r>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(dépression, stress, anxiété, phobie, insomnie), qui expriment avec difficulté par la parole leurs pensées, leurs sensations et leurs émotions, et sont sensibles à la création artistique. </a:t>
            </a:r>
          </a:p>
          <a:p>
            <a:pPr algn="just"/>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Lorsque les mots peinent à venir, ce langage non verbal apporte détente et soulagement.</a:t>
            </a:r>
          </a:p>
          <a:p>
            <a:pPr algn="just"/>
            <a:endPar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L’Art-Thérapie est un soin permettant </a:t>
            </a:r>
            <a:r>
              <a:rPr lang="fr-FR" sz="1100" dirty="0">
                <a:solidFill>
                  <a:srgbClr val="009999"/>
                </a:solidFill>
                <a:latin typeface="Tahoma" panose="020B0604030504040204" pitchFamily="34" charset="0"/>
                <a:ea typeface="Tahoma" panose="020B0604030504040204" pitchFamily="34" charset="0"/>
                <a:cs typeface="Tahoma" panose="020B0604030504040204" pitchFamily="34" charset="0"/>
              </a:rPr>
              <a:t>d’</a:t>
            </a:r>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exprimer son intérieur</a:t>
            </a:r>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 en utilisant des techniques artistiques ; c’est un </a:t>
            </a:r>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langage non verbal qui utilise les Arts Plastiques</a:t>
            </a:r>
            <a:r>
              <a:rPr lang="fr-FR" sz="11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15" name="ZoneTexte 14">
            <a:extLst>
              <a:ext uri="{FF2B5EF4-FFF2-40B4-BE49-F238E27FC236}">
                <a16:creationId xmlns:a16="http://schemas.microsoft.com/office/drawing/2014/main" id="{3B796C9B-8D6C-4D70-8F48-28AB88813E3F}"/>
              </a:ext>
            </a:extLst>
          </p:cNvPr>
          <p:cNvSpPr txBox="1"/>
          <p:nvPr/>
        </p:nvSpPr>
        <p:spPr>
          <a:xfrm>
            <a:off x="2513" y="3935027"/>
            <a:ext cx="6861852" cy="1446550"/>
          </a:xfrm>
          <a:prstGeom prst="rect">
            <a:avLst/>
          </a:prstGeom>
          <a:solidFill>
            <a:schemeClr val="bg1"/>
          </a:solidFill>
        </p:spPr>
        <p:txBody>
          <a:bodyPr wrap="square" rtlCol="0">
            <a:spAutoFit/>
          </a:bodyPr>
          <a:lstStyle/>
          <a:p>
            <a:pPr algn="just"/>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L’objectif est d’accéder à un changement</a:t>
            </a:r>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 de faire face aux différentes situations existentielles et d’entrevoir un sens et un intérêt à la vie. C’est ressentir des émotions, exprimer ses sentiments, retrouver l’estime de soi et améliorer ses relations avec les autres. Les images savent exprimer nos expériences avec une profondeur que parfois, les mots ne peuvent atteindre.</a:t>
            </a:r>
          </a:p>
          <a:p>
            <a:pPr algn="just"/>
            <a:endPar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Créer, c’est se créer soi-même</a:t>
            </a:r>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 se mettre en forme et en œuvre, se projeter dans un processus de transformation de soi dans une culture et une société. L’Art-Thérapie permet de retrouver une certaine autonomie, un statut de personne qui s’exprime, pense, libre d’agir ou pas.</a:t>
            </a:r>
          </a:p>
        </p:txBody>
      </p:sp>
      <p:sp>
        <p:nvSpPr>
          <p:cNvPr id="16" name="ZoneTexte 15">
            <a:extLst>
              <a:ext uri="{FF2B5EF4-FFF2-40B4-BE49-F238E27FC236}">
                <a16:creationId xmlns:a16="http://schemas.microsoft.com/office/drawing/2014/main" id="{A38686A9-F09D-4502-966D-287AFF015680}"/>
              </a:ext>
            </a:extLst>
          </p:cNvPr>
          <p:cNvSpPr txBox="1"/>
          <p:nvPr/>
        </p:nvSpPr>
        <p:spPr>
          <a:xfrm>
            <a:off x="-1339" y="6050403"/>
            <a:ext cx="6861852" cy="1277273"/>
          </a:xfrm>
          <a:prstGeom prst="rect">
            <a:avLst/>
          </a:prstGeom>
          <a:solidFill>
            <a:schemeClr val="bg1"/>
          </a:solidFill>
        </p:spPr>
        <p:txBody>
          <a:bodyPr wrap="square" rtlCol="0">
            <a:spAutoFit/>
          </a:bodyPr>
          <a:lstStyle/>
          <a:p>
            <a:pPr algn="just"/>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L’Atelier d’Art-Thérapie</a:t>
            </a:r>
            <a:r>
              <a:rPr lang="fr-FR" sz="1100" dirty="0">
                <a:solidFill>
                  <a:srgbClr val="009999"/>
                </a:solidFill>
                <a:latin typeface="Tahoma" panose="020B0604030504040204" pitchFamily="34" charset="0"/>
                <a:ea typeface="Tahoma" panose="020B0604030504040204" pitchFamily="34" charset="0"/>
                <a:cs typeface="Tahoma" panose="020B0604030504040204" pitchFamily="34" charset="0"/>
              </a:rPr>
              <a:t> </a:t>
            </a:r>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est un lieu de création, d’écoute, de liberté (partir, s’engager, rêver, se plaindre, parler, regarder, penser…), d’empathie, de reconnaissance de soi et des autres, de communication, de plaisir partagé et de jeu.</a:t>
            </a:r>
          </a:p>
          <a:p>
            <a:pPr algn="just"/>
            <a:endPar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a:r>
              <a:rPr lang="fr-FR" sz="1100" b="1" dirty="0">
                <a:solidFill>
                  <a:srgbClr val="009999"/>
                </a:solidFill>
                <a:latin typeface="Tahoma" panose="020B0604030504040204" pitchFamily="34" charset="0"/>
                <a:ea typeface="Tahoma" panose="020B0604030504040204" pitchFamily="34" charset="0"/>
                <a:cs typeface="Tahoma" panose="020B0604030504040204" pitchFamily="34" charset="0"/>
              </a:rPr>
              <a:t>Un soin en Art-Thérapie </a:t>
            </a:r>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offre la possibilité de contacter ses émotions les plus profondes, de retrouver une liberté de penser et un lâcher-prise. Présence au monde, prise de conscience de soi et investissement peuvent alors advenir.</a:t>
            </a:r>
          </a:p>
        </p:txBody>
      </p:sp>
      <p:sp>
        <p:nvSpPr>
          <p:cNvPr id="17" name="ZoneTexte 16">
            <a:extLst>
              <a:ext uri="{FF2B5EF4-FFF2-40B4-BE49-F238E27FC236}">
                <a16:creationId xmlns:a16="http://schemas.microsoft.com/office/drawing/2014/main" id="{A5A1D0D2-1111-4AD8-BA0A-1EE21EA6D78E}"/>
              </a:ext>
            </a:extLst>
          </p:cNvPr>
          <p:cNvSpPr txBox="1"/>
          <p:nvPr/>
        </p:nvSpPr>
        <p:spPr>
          <a:xfrm>
            <a:off x="2732986" y="7519731"/>
            <a:ext cx="4125013" cy="430887"/>
          </a:xfrm>
          <a:prstGeom prst="rect">
            <a:avLst/>
          </a:prstGeom>
          <a:solidFill>
            <a:schemeClr val="bg1"/>
          </a:solidFill>
        </p:spPr>
        <p:txBody>
          <a:bodyPr wrap="square" rtlCol="0">
            <a:spAutoFit/>
          </a:bodyPr>
          <a:lstStyle/>
          <a:p>
            <a:pPr algn="just"/>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L’atelier est proposé en petit </a:t>
            </a:r>
            <a:r>
              <a:rPr lang="fr-FR" sz="1100">
                <a:solidFill>
                  <a:srgbClr val="002060"/>
                </a:solidFill>
                <a:latin typeface="Tahoma" panose="020B0604030504040204" pitchFamily="34" charset="0"/>
                <a:ea typeface="Tahoma" panose="020B0604030504040204" pitchFamily="34" charset="0"/>
                <a:cs typeface="Tahoma" panose="020B0604030504040204" pitchFamily="34" charset="0"/>
              </a:rPr>
              <a:t>groupe, </a:t>
            </a:r>
            <a:endPar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a:r>
              <a:rPr lang="fr-FR" sz="1100" dirty="0">
                <a:solidFill>
                  <a:srgbClr val="002060"/>
                </a:solidFill>
                <a:latin typeface="Tahoma" panose="020B0604030504040204" pitchFamily="34" charset="0"/>
                <a:ea typeface="Tahoma" panose="020B0604030504040204" pitchFamily="34" charset="0"/>
                <a:cs typeface="Tahoma" panose="020B0604030504040204" pitchFamily="34" charset="0"/>
              </a:rPr>
              <a:t>le matériel est mis à disposition.</a:t>
            </a:r>
          </a:p>
        </p:txBody>
      </p:sp>
      <p:pic>
        <p:nvPicPr>
          <p:cNvPr id="3" name="Image 2">
            <a:extLst>
              <a:ext uri="{FF2B5EF4-FFF2-40B4-BE49-F238E27FC236}">
                <a16:creationId xmlns:a16="http://schemas.microsoft.com/office/drawing/2014/main" id="{45D076DD-5C9B-48B2-B90B-14177CEA354D}"/>
              </a:ext>
            </a:extLst>
          </p:cNvPr>
          <p:cNvPicPr>
            <a:picLocks noChangeAspect="1"/>
          </p:cNvPicPr>
          <p:nvPr/>
        </p:nvPicPr>
        <p:blipFill>
          <a:blip r:embed="rId6"/>
          <a:stretch>
            <a:fillRect/>
          </a:stretch>
        </p:blipFill>
        <p:spPr>
          <a:xfrm>
            <a:off x="5958912" y="7526118"/>
            <a:ext cx="594288" cy="417566"/>
          </a:xfrm>
          <a:prstGeom prst="rect">
            <a:avLst/>
          </a:prstGeom>
        </p:spPr>
      </p:pic>
    </p:spTree>
    <p:extLst>
      <p:ext uri="{BB962C8B-B14F-4D97-AF65-F5344CB8AC3E}">
        <p14:creationId xmlns:p14="http://schemas.microsoft.com/office/powerpoint/2010/main" val="244367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A14E3C4-6D62-462D-AE23-B5BB31CDE027}"/>
              </a:ext>
            </a:extLst>
          </p:cNvPr>
          <p:cNvSpPr txBox="1"/>
          <p:nvPr/>
        </p:nvSpPr>
        <p:spPr>
          <a:xfrm>
            <a:off x="3012091" y="58660"/>
            <a:ext cx="3845909" cy="2308324"/>
          </a:xfrm>
          <a:prstGeom prst="rect">
            <a:avLst/>
          </a:prstGeom>
          <a:noFill/>
        </p:spPr>
        <p:txBody>
          <a:bodyPr wrap="square">
            <a:spAutoFit/>
          </a:bodyPr>
          <a:lstStyle/>
          <a:p>
            <a:pPr algn="l"/>
            <a:r>
              <a:rPr lang="fr-FR" sz="1600" b="1" i="0" u="sng" dirty="0">
                <a:solidFill>
                  <a:srgbClr val="7030A0"/>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Atelier d'Art Thérapie à médiation Peinture, argile, collage</a:t>
            </a:r>
            <a:endParaRPr lang="fr-FR" sz="1600" b="0" i="0" dirty="0">
              <a:solidFill>
                <a:srgbClr val="7030A0"/>
              </a:solidFill>
              <a:effectLst/>
              <a:latin typeface="Helvetica" panose="020B0604020202020204" pitchFamily="34" charset="0"/>
            </a:endParaRPr>
          </a:p>
          <a:p>
            <a:pPr algn="l"/>
            <a:r>
              <a:rPr lang="fr-FR" sz="1400" b="0" i="0" dirty="0">
                <a:solidFill>
                  <a:srgbClr val="161616"/>
                </a:solidFill>
                <a:effectLst/>
                <a:latin typeface="Helvetica" panose="020B0604020202020204" pitchFamily="34" charset="0"/>
              </a:rPr>
              <a:t>Cet atelier a pour but de proposer une parenthèse, un espace de liberté propice à la RE-CREATION. Par le jeu des arts plastiques, la personne traversant ou ayant traversé le cancer, ou étant un proche, s'offre un instant pour elle-même. Elle peut ainsi sortir le temps de l'atelier, des contraintes  quotidiennes qu'impose la maladie.</a:t>
            </a:r>
          </a:p>
        </p:txBody>
      </p:sp>
      <p:sp>
        <p:nvSpPr>
          <p:cNvPr id="5" name="ZoneTexte 4">
            <a:extLst>
              <a:ext uri="{FF2B5EF4-FFF2-40B4-BE49-F238E27FC236}">
                <a16:creationId xmlns:a16="http://schemas.microsoft.com/office/drawing/2014/main" id="{1F9A1B0F-A729-485B-B990-B08B79C9C344}"/>
              </a:ext>
            </a:extLst>
          </p:cNvPr>
          <p:cNvSpPr txBox="1"/>
          <p:nvPr/>
        </p:nvSpPr>
        <p:spPr>
          <a:xfrm>
            <a:off x="65513" y="3555905"/>
            <a:ext cx="6634976" cy="4939814"/>
          </a:xfrm>
          <a:prstGeom prst="rect">
            <a:avLst/>
          </a:prstGeom>
          <a:noFill/>
        </p:spPr>
        <p:txBody>
          <a:bodyPr wrap="square">
            <a:spAutoFit/>
          </a:bodyPr>
          <a:lstStyle/>
          <a:p>
            <a:pPr algn="l"/>
            <a:r>
              <a:rPr lang="fr-FR" b="0" i="0" dirty="0">
                <a:solidFill>
                  <a:srgbClr val="161616"/>
                </a:solidFill>
                <a:effectLst/>
                <a:latin typeface="Helvetica" panose="020B0604020202020204" pitchFamily="34" charset="0"/>
              </a:rPr>
              <a:t>L'atelier est un espace enveloppant, chaleureux, bienveillant, et facilitant. A travers la peinture, l'argile, le collage, sont abordés les dimensions corporelles, sensorielles et intuitives. Le processus créatif invite la personne de se remettre en mouvement, alors que la maladie l'a figé. La proposition permet de reprendre contact en douceur avec son corps, ses ressources, ses émotions, son désir, son élan de vie. La personne recontacte la simplicité de faire « AUTREMENT » avec ce qui est là, dans l'instant présent.</a:t>
            </a:r>
          </a:p>
          <a:p>
            <a:pPr algn="l"/>
            <a:r>
              <a:rPr lang="fr-FR" b="0" i="0" dirty="0">
                <a:solidFill>
                  <a:srgbClr val="161616"/>
                </a:solidFill>
                <a:effectLst/>
                <a:latin typeface="Helvetica" panose="020B0604020202020204" pitchFamily="34" charset="0"/>
              </a:rPr>
              <a:t>Il n'est pas nécessaire de savoir peindre ou dessiner pour s'exprimer librement, car ce n'est pas le résultat qui compte, c'est la rencontre sur le chemin de création !</a:t>
            </a:r>
          </a:p>
          <a:p>
            <a:pPr algn="l"/>
            <a:r>
              <a:rPr lang="fr-FR" b="0" i="0" dirty="0">
                <a:solidFill>
                  <a:srgbClr val="161616"/>
                </a:solidFill>
                <a:effectLst/>
                <a:latin typeface="Helvetica" panose="020B0604020202020204" pitchFamily="34" charset="0"/>
              </a:rPr>
              <a:t> </a:t>
            </a:r>
          </a:p>
          <a:p>
            <a:pPr algn="l"/>
            <a:r>
              <a:rPr lang="fr-FR" b="0" i="0" dirty="0">
                <a:solidFill>
                  <a:srgbClr val="161616"/>
                </a:solidFill>
                <a:effectLst/>
                <a:latin typeface="Helvetica" panose="020B0604020202020204" pitchFamily="34" charset="0"/>
              </a:rPr>
              <a:t>Déroulement de l'atelier :</a:t>
            </a:r>
          </a:p>
          <a:p>
            <a:pPr algn="l"/>
            <a:r>
              <a:rPr lang="fr-FR" b="0" i="0" dirty="0">
                <a:solidFill>
                  <a:srgbClr val="161616"/>
                </a:solidFill>
                <a:effectLst/>
                <a:latin typeface="Helvetica" panose="020B0604020202020204" pitchFamily="34" charset="0"/>
              </a:rPr>
              <a:t>Petite relaxation. Accueil, écoute, échange de l'état du jour, pour adapter la proposition d'atelier dans le respect du rythme de chacun. </a:t>
            </a:r>
          </a:p>
          <a:p>
            <a:pPr algn="l"/>
            <a:r>
              <a:rPr lang="fr-FR" sz="900" b="0" i="0" dirty="0">
                <a:solidFill>
                  <a:srgbClr val="161616"/>
                </a:solidFill>
                <a:effectLst/>
                <a:latin typeface="Helvetica" panose="020B0604020202020204" pitchFamily="34" charset="0"/>
              </a:rPr>
              <a:t> </a:t>
            </a:r>
          </a:p>
        </p:txBody>
      </p:sp>
      <p:sp>
        <p:nvSpPr>
          <p:cNvPr id="7" name="ZoneTexte 6">
            <a:extLst>
              <a:ext uri="{FF2B5EF4-FFF2-40B4-BE49-F238E27FC236}">
                <a16:creationId xmlns:a16="http://schemas.microsoft.com/office/drawing/2014/main" id="{AB6DEDF6-C401-42A3-A368-B36B6C233337}"/>
              </a:ext>
            </a:extLst>
          </p:cNvPr>
          <p:cNvSpPr txBox="1"/>
          <p:nvPr/>
        </p:nvSpPr>
        <p:spPr>
          <a:xfrm>
            <a:off x="19514" y="2632575"/>
            <a:ext cx="6726974" cy="923330"/>
          </a:xfrm>
          <a:prstGeom prst="rect">
            <a:avLst/>
          </a:prstGeom>
          <a:noFill/>
        </p:spPr>
        <p:txBody>
          <a:bodyPr wrap="square">
            <a:spAutoFit/>
          </a:bodyPr>
          <a:lstStyle/>
          <a:p>
            <a:pPr algn="l"/>
            <a:r>
              <a:rPr lang="fr-FR" b="1" i="0" dirty="0">
                <a:solidFill>
                  <a:srgbClr val="161616"/>
                </a:solidFill>
                <a:effectLst/>
                <a:latin typeface="Helvetica" panose="020B0604020202020204" pitchFamily="34" charset="0"/>
              </a:rPr>
              <a:t>Lieu et horaires : </a:t>
            </a:r>
            <a:r>
              <a:rPr lang="fr-FR" b="1" i="0" u="sng" dirty="0">
                <a:solidFill>
                  <a:srgbClr val="021EAA"/>
                </a:solidFill>
                <a:effectLst/>
                <a:latin typeface="Helvetica" panose="020B0604020202020204" pitchFamily="34" charset="0"/>
                <a:hlinkClick r:id="rId3"/>
              </a:rPr>
              <a:t>Voir Calendrier</a:t>
            </a:r>
            <a:endParaRPr lang="fr-FR" b="0" i="0" dirty="0">
              <a:solidFill>
                <a:srgbClr val="161616"/>
              </a:solidFill>
              <a:effectLst/>
              <a:latin typeface="Helvetica" panose="020B0604020202020204" pitchFamily="34" charset="0"/>
            </a:endParaRPr>
          </a:p>
          <a:p>
            <a:pPr algn="l"/>
            <a:r>
              <a:rPr lang="fr-FR" b="1" i="0" dirty="0">
                <a:solidFill>
                  <a:srgbClr val="161616"/>
                </a:solidFill>
                <a:effectLst/>
                <a:latin typeface="Helvetica" panose="020B0604020202020204" pitchFamily="34" charset="0"/>
              </a:rPr>
              <a:t>Inscription préalable auprès de : Laurence CAUWET-BODNAR, </a:t>
            </a:r>
            <a:r>
              <a:rPr lang="fr-FR" b="1" dirty="0">
                <a:solidFill>
                  <a:srgbClr val="161616"/>
                </a:solidFill>
                <a:latin typeface="Helvetica" panose="020B0604020202020204" pitchFamily="34" charset="0"/>
              </a:rPr>
              <a:t>Art-thérapeute, </a:t>
            </a:r>
            <a:r>
              <a:rPr lang="fr-FR" b="1" i="0" dirty="0">
                <a:solidFill>
                  <a:srgbClr val="161616"/>
                </a:solidFill>
                <a:effectLst/>
                <a:latin typeface="Helvetica" panose="020B0604020202020204" pitchFamily="34" charset="0"/>
              </a:rPr>
              <a:t>au 06 82 40 52 14</a:t>
            </a:r>
            <a:r>
              <a:rPr lang="fr-FR" b="0" i="0" dirty="0">
                <a:solidFill>
                  <a:srgbClr val="161616"/>
                </a:solidFill>
                <a:effectLst/>
                <a:latin typeface="Helvetica" panose="020B0604020202020204" pitchFamily="34" charset="0"/>
              </a:rPr>
              <a:t> </a:t>
            </a:r>
          </a:p>
        </p:txBody>
      </p:sp>
      <p:pic>
        <p:nvPicPr>
          <p:cNvPr id="8" name="Image 7">
            <a:extLst>
              <a:ext uri="{FF2B5EF4-FFF2-40B4-BE49-F238E27FC236}">
                <a16:creationId xmlns:a16="http://schemas.microsoft.com/office/drawing/2014/main" id="{2D489E7C-B029-4E54-8B10-85E51476C568}"/>
              </a:ext>
            </a:extLst>
          </p:cNvPr>
          <p:cNvPicPr>
            <a:picLocks noChangeAspect="1"/>
          </p:cNvPicPr>
          <p:nvPr/>
        </p:nvPicPr>
        <p:blipFill>
          <a:blip r:embed="rId4"/>
          <a:stretch>
            <a:fillRect/>
          </a:stretch>
        </p:blipFill>
        <p:spPr>
          <a:xfrm flipH="1">
            <a:off x="-17990" y="0"/>
            <a:ext cx="3010567" cy="2366984"/>
          </a:xfrm>
          <a:prstGeom prst="rect">
            <a:avLst/>
          </a:prstGeom>
        </p:spPr>
      </p:pic>
    </p:spTree>
    <p:extLst>
      <p:ext uri="{BB962C8B-B14F-4D97-AF65-F5344CB8AC3E}">
        <p14:creationId xmlns:p14="http://schemas.microsoft.com/office/powerpoint/2010/main" val="4471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1ADF1-CE8D-41D8-9496-35670B8DA0E0}"/>
              </a:ext>
            </a:extLst>
          </p:cNvPr>
          <p:cNvSpPr txBox="1"/>
          <p:nvPr/>
        </p:nvSpPr>
        <p:spPr>
          <a:xfrm>
            <a:off x="3012091" y="58660"/>
            <a:ext cx="3845909" cy="2308324"/>
          </a:xfrm>
          <a:prstGeom prst="rect">
            <a:avLst/>
          </a:prstGeom>
          <a:noFill/>
        </p:spPr>
        <p:txBody>
          <a:bodyPr wrap="square">
            <a:spAutoFit/>
          </a:bodyPr>
          <a:lstStyle/>
          <a:p>
            <a:pPr algn="l"/>
            <a:r>
              <a:rPr lang="fr-FR" sz="1600" b="1" i="0" u="sng" dirty="0">
                <a:solidFill>
                  <a:srgbClr val="7030A0"/>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Atelier d'Art Thérapie à médiation Peinture, argile, collage</a:t>
            </a:r>
            <a:endParaRPr lang="fr-FR" sz="1600" b="0" i="0" dirty="0">
              <a:solidFill>
                <a:srgbClr val="7030A0"/>
              </a:solidFill>
              <a:effectLst/>
              <a:latin typeface="Helvetica" panose="020B0604020202020204" pitchFamily="34" charset="0"/>
            </a:endParaRPr>
          </a:p>
          <a:p>
            <a:pPr algn="l"/>
            <a:r>
              <a:rPr lang="fr-FR" sz="1400" b="0" i="0" dirty="0">
                <a:solidFill>
                  <a:srgbClr val="161616"/>
                </a:solidFill>
                <a:effectLst/>
                <a:latin typeface="Helvetica" panose="020B0604020202020204" pitchFamily="34" charset="0"/>
              </a:rPr>
              <a:t>Cet atelier a pour but de proposer une parenthèse, un espace de liberté propice à la RE-CREATION. Par le jeu des arts plastiques, la personne traversant ou ayant traversé le cancer, ou étant un proche, s'offre un instant pour elle-même. Elle peut ainsi sortir le temps de l'atelier, des contraintes  quotidiennes qu'impose la maladie.</a:t>
            </a:r>
          </a:p>
        </p:txBody>
      </p:sp>
      <p:pic>
        <p:nvPicPr>
          <p:cNvPr id="5" name="Image 4">
            <a:extLst>
              <a:ext uri="{FF2B5EF4-FFF2-40B4-BE49-F238E27FC236}">
                <a16:creationId xmlns:a16="http://schemas.microsoft.com/office/drawing/2014/main" id="{FB680076-E093-498E-8C2B-D6FF7CA31FFE}"/>
              </a:ext>
            </a:extLst>
          </p:cNvPr>
          <p:cNvPicPr>
            <a:picLocks noChangeAspect="1"/>
          </p:cNvPicPr>
          <p:nvPr/>
        </p:nvPicPr>
        <p:blipFill>
          <a:blip r:embed="rId3"/>
          <a:stretch>
            <a:fillRect/>
          </a:stretch>
        </p:blipFill>
        <p:spPr>
          <a:xfrm flipH="1">
            <a:off x="-17990" y="0"/>
            <a:ext cx="3010567" cy="2366984"/>
          </a:xfrm>
          <a:prstGeom prst="rect">
            <a:avLst/>
          </a:prstGeom>
        </p:spPr>
      </p:pic>
    </p:spTree>
    <p:extLst>
      <p:ext uri="{BB962C8B-B14F-4D97-AF65-F5344CB8AC3E}">
        <p14:creationId xmlns:p14="http://schemas.microsoft.com/office/powerpoint/2010/main" val="3152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9230A97-0603-4CC7-B82E-610163FDE247}"/>
              </a:ext>
            </a:extLst>
          </p:cNvPr>
          <p:cNvPicPr>
            <a:picLocks noChangeAspect="1"/>
          </p:cNvPicPr>
          <p:nvPr/>
        </p:nvPicPr>
        <p:blipFill>
          <a:blip r:embed="rId2"/>
          <a:stretch>
            <a:fillRect/>
          </a:stretch>
        </p:blipFill>
        <p:spPr>
          <a:xfrm>
            <a:off x="0" y="-9461"/>
            <a:ext cx="6858000" cy="2386705"/>
          </a:xfrm>
          <a:prstGeom prst="rect">
            <a:avLst/>
          </a:prstGeom>
        </p:spPr>
      </p:pic>
    </p:spTree>
    <p:extLst>
      <p:ext uri="{BB962C8B-B14F-4D97-AF65-F5344CB8AC3E}">
        <p14:creationId xmlns:p14="http://schemas.microsoft.com/office/powerpoint/2010/main" val="286020998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1572</TotalTime>
  <Words>824</Words>
  <Application>Microsoft Office PowerPoint</Application>
  <PresentationFormat>Format A4 (210 x 297 mm)</PresentationFormat>
  <Paragraphs>38</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Arial</vt:lpstr>
      <vt:lpstr>Calibri</vt:lpstr>
      <vt:lpstr>Calibri Light</vt:lpstr>
      <vt:lpstr>Helvetica</vt:lpstr>
      <vt:lpstr>Tahoma</vt:lpstr>
      <vt:lpstr>Thème Office</vt:lpstr>
      <vt:lpstr>  Accueil-Familles-Cancer Fiche Atelier Partagé « Art-Thérapie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MONVILLE MICHELE</dc:creator>
  <cp:lastModifiedBy>Michèle Monville</cp:lastModifiedBy>
  <cp:revision>190</cp:revision>
  <cp:lastPrinted>2017-08-31T10:12:44Z</cp:lastPrinted>
  <dcterms:created xsi:type="dcterms:W3CDTF">2016-11-02T15:52:55Z</dcterms:created>
  <dcterms:modified xsi:type="dcterms:W3CDTF">2020-12-13T17:02:10Z</dcterms:modified>
</cp:coreProperties>
</file>