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8" r:id="rId2"/>
    <p:sldId id="267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èle Monville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FF"/>
    <a:srgbClr val="CCFF33"/>
    <a:srgbClr val="FF99FF"/>
    <a:srgbClr val="CC0099"/>
    <a:srgbClr val="FF0066"/>
    <a:srgbClr val="FF33CC"/>
    <a:srgbClr val="9900CC"/>
    <a:srgbClr val="FF9999"/>
    <a:srgbClr val="99FF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>
        <p:scale>
          <a:sx n="200" d="100"/>
          <a:sy n="200" d="100"/>
        </p:scale>
        <p:origin x="-3485" y="-304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605" cy="502686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965" y="0"/>
            <a:ext cx="2984605" cy="502686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r">
              <a:defRPr sz="1200"/>
            </a:lvl1pPr>
          </a:lstStyle>
          <a:p>
            <a:fld id="{24C9FAA3-42FD-4C6C-AB6E-FA955C451CD2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4" rIns="91669" bIns="4583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9613" y="4821645"/>
            <a:ext cx="5510530" cy="3945127"/>
          </a:xfrm>
          <a:prstGeom prst="rect">
            <a:avLst/>
          </a:prstGeom>
        </p:spPr>
        <p:txBody>
          <a:bodyPr vert="horz" lIns="91669" tIns="45834" rIns="91669" bIns="4583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27"/>
            <a:ext cx="2984605" cy="502686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965" y="9516027"/>
            <a:ext cx="2984605" cy="502686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r">
              <a:defRPr sz="1200"/>
            </a:lvl1pPr>
          </a:lstStyle>
          <a:p>
            <a:fld id="{47EB5AFF-E676-4DE7-BE89-7990545631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3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B5AFF-E676-4DE7-BE89-79905456318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84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08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47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0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2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8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76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31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15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91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1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1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C7D8-C9C5-4BB9-9989-B119D5829AD9}" type="datetimeFigureOut">
              <a:rPr lang="fr-FR" smtClean="0"/>
              <a:pPr/>
              <a:t>22/12/2022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E175-40F9-4D95-97AD-22B512753E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8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8E138379-2E9C-48EB-894B-A874774CD77A}"/>
              </a:ext>
            </a:extLst>
          </p:cNvPr>
          <p:cNvSpPr txBox="1">
            <a:spLocks/>
          </p:cNvSpPr>
          <p:nvPr/>
        </p:nvSpPr>
        <p:spPr>
          <a:xfrm>
            <a:off x="0" y="2191340"/>
            <a:ext cx="3376741" cy="27127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Activités pour les Proches-Aidants</a:t>
            </a:r>
          </a:p>
          <a:p>
            <a:pPr algn="just"/>
            <a:r>
              <a:rPr lang="fr-FR" sz="1000" b="1" u="sng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Soutien pour les Enfants de parent malade ou décédé</a:t>
            </a:r>
            <a:r>
              <a:rPr lang="fr-FR" sz="1100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mardis de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17h30 à 18h30 :</a:t>
            </a:r>
            <a:r>
              <a:rPr lang="fr-FR" sz="1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</a:t>
            </a:r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000" b="1" u="sng" dirty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Sophrologie (proches-aidants</a:t>
            </a:r>
            <a:r>
              <a:rPr lang="fr-FR" sz="1000" b="1" dirty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fr-FR" sz="1100" b="1" dirty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Continuité d’un groupe en zoom –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groupe en présentiel depuis janvier 2022 </a:t>
            </a:r>
            <a:r>
              <a:rPr lang="fr-FR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avec Béatrice WENCLAW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samedis de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11h00 à 12h30</a:t>
            </a:r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000" b="1" u="sng" dirty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Groupe de parole de proches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Les samedis de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10h30 à 12h30 </a:t>
            </a:r>
          </a:p>
          <a:p>
            <a:pPr algn="just"/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octobre– novembre– décembre</a:t>
            </a:r>
          </a:p>
          <a:p>
            <a:pPr algn="just"/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(avec Aurore LIN-PINÇON)</a:t>
            </a:r>
          </a:p>
          <a:p>
            <a:pPr algn="l"/>
            <a:r>
              <a:rPr lang="en-GB" sz="1000" b="1" u="sng" dirty="0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Rencontre </a:t>
            </a:r>
            <a:r>
              <a:rPr lang="en-GB" sz="1000" b="1" u="sng" dirty="0" err="1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bimestrielle</a:t>
            </a:r>
            <a:r>
              <a:rPr lang="en-GB" sz="1000" b="1" u="sng" dirty="0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 </a:t>
            </a:r>
            <a:r>
              <a:rPr lang="en-GB" sz="1000" b="1" u="sng" dirty="0" err="1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endeuillés</a:t>
            </a:r>
            <a:r>
              <a:rPr lang="en-GB" sz="1000" u="sng" dirty="0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prochaine rencontre aura lieu le 2022 de </a:t>
            </a:r>
            <a:r>
              <a:rPr lang="en-GB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19h00 à 20h30</a:t>
            </a:r>
            <a:endParaRPr lang="en-GB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0BB3810-9B05-471A-B8DB-9E83705B1C3B}"/>
              </a:ext>
            </a:extLst>
          </p:cNvPr>
          <p:cNvSpPr txBox="1">
            <a:spLocks/>
          </p:cNvSpPr>
          <p:nvPr/>
        </p:nvSpPr>
        <p:spPr>
          <a:xfrm>
            <a:off x="3468464" y="0"/>
            <a:ext cx="3423531" cy="32501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 DES ACTIVITES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er semestre 2023)</a:t>
            </a:r>
          </a:p>
          <a:p>
            <a:r>
              <a:rPr lang="fr-FR" sz="10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Ateliers partagés </a:t>
            </a:r>
            <a:br>
              <a:rPr lang="fr-FR" sz="10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0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(malades et proches-aidants)</a:t>
            </a:r>
          </a:p>
          <a:p>
            <a:pPr algn="l"/>
            <a:r>
              <a:rPr lang="fr-FR" sz="1000" b="1" u="sng" dirty="0">
                <a:solidFill>
                  <a:srgbClr val="FF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Qi Gong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à Sucy en Brie 06 85 45 67 54</a:t>
            </a:r>
          </a:p>
          <a:p>
            <a:pPr algn="l"/>
            <a:r>
              <a:rPr lang="fr-FR" sz="1000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Art-Thérapie</a:t>
            </a:r>
            <a:r>
              <a:rPr lang="fr-FR" sz="1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Les mardis de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17h30 à 19h00 :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octobre– novembre– décembre</a:t>
            </a:r>
          </a:p>
          <a:p>
            <a:pPr algn="l"/>
            <a:r>
              <a:rPr lang="fr-FR" sz="1000" b="1" u="sng" dirty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Méditation</a:t>
            </a:r>
            <a:r>
              <a:rPr lang="fr-FR" sz="1000" b="1" dirty="0">
                <a:solidFill>
                  <a:srgbClr val="99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Les mercredis de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17h00 à 18h30:</a:t>
            </a:r>
          </a:p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octobre– novembre– décembre </a:t>
            </a:r>
          </a:p>
          <a:p>
            <a:pPr algn="l"/>
            <a:r>
              <a:rPr lang="fr-FR" sz="1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Ecriture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1000" dirty="0"/>
              <a:t>le 08/10, 05/11 et 03/12, 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11h00 à 13h00 </a:t>
            </a:r>
          </a:p>
          <a:p>
            <a:r>
              <a:rPr lang="fr-FR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visioconférence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octobre– novembre– décembre</a:t>
            </a:r>
            <a:endParaRPr lang="fr-FR" sz="1000" dirty="0">
              <a:solidFill>
                <a:srgbClr val="002060"/>
              </a:solidFill>
            </a:endParaRPr>
          </a:p>
          <a:p>
            <a:pPr algn="l"/>
            <a:r>
              <a:rPr lang="fr-FR" sz="1000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Musicothérapie</a:t>
            </a:r>
            <a:r>
              <a:rPr lang="fr-FR" sz="1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vendredis de </a:t>
            </a:r>
            <a:r>
              <a:rPr lang="fr-FR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11h00 à 12h00 :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fr-FR" sz="1000" b="1" u="sng" dirty="0">
                <a:solidFill>
                  <a:srgbClr val="00B050"/>
                </a:solidFill>
              </a:rPr>
              <a:t>SOPHROLOGIE/MUSICOTHERAPIE</a:t>
            </a:r>
            <a:r>
              <a:rPr lang="fr-FR" sz="1000" b="1" dirty="0">
                <a:solidFill>
                  <a:srgbClr val="00B050"/>
                </a:solidFill>
              </a:rPr>
              <a:t> 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Lucida Grande"/>
              </a:rPr>
              <a:t>Samedi </a:t>
            </a:r>
            <a:r>
              <a:rPr lang="fr-FR" sz="1000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fr-FR" sz="1000" dirty="0"/>
              <a:t>8 et 29 Octobre </a:t>
            </a:r>
            <a:br>
              <a:rPr lang="fr-FR" sz="1000" dirty="0"/>
            </a:br>
            <a:r>
              <a:rPr lang="fr-FR" sz="1000" dirty="0"/>
              <a:t>12 et 26 Novembre  10 et 17 Décembre à 17 </a:t>
            </a:r>
            <a:r>
              <a:rPr lang="fr-FR" sz="1000" dirty="0" err="1"/>
              <a:t>hs</a:t>
            </a:r>
            <a:endParaRPr lang="fr-FR" sz="1000" dirty="0"/>
          </a:p>
          <a:p>
            <a:pPr algn="l"/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fr-FR" sz="1000" b="1" u="sng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FA17A0D-D5FF-438F-BC97-CDAF3E412358}"/>
              </a:ext>
            </a:extLst>
          </p:cNvPr>
          <p:cNvSpPr txBox="1">
            <a:spLocks/>
          </p:cNvSpPr>
          <p:nvPr/>
        </p:nvSpPr>
        <p:spPr>
          <a:xfrm rot="10800000" flipV="1">
            <a:off x="-3162" y="4868139"/>
            <a:ext cx="6858001" cy="51216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fr-FR" sz="1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ccueil-</a:t>
            </a:r>
            <a:r>
              <a:rPr lang="fr-FR" sz="1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fr-F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amilles-</a:t>
            </a:r>
            <a:r>
              <a:rPr lang="fr-FR" sz="1400" dirty="0">
                <a:solidFill>
                  <a:srgbClr val="FF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fr-F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ancer</a:t>
            </a:r>
            <a:br>
              <a:rPr lang="fr-F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lettre d’infos n°21 – octobre 2022</a:t>
            </a:r>
            <a:endParaRPr lang="fr-FR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54855-DCF0-40A2-9F75-18DE9C82268B}"/>
              </a:ext>
            </a:extLst>
          </p:cNvPr>
          <p:cNvSpPr/>
          <p:nvPr/>
        </p:nvSpPr>
        <p:spPr>
          <a:xfrm>
            <a:off x="994245" y="3903091"/>
            <a:ext cx="184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1100" b="1" u="sng" dirty="0">
              <a:solidFill>
                <a:srgbClr val="CC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8D7280-729F-4664-9F9D-DEB7B28D7A7A}"/>
              </a:ext>
            </a:extLst>
          </p:cNvPr>
          <p:cNvSpPr txBox="1">
            <a:spLocks/>
          </p:cNvSpPr>
          <p:nvPr/>
        </p:nvSpPr>
        <p:spPr>
          <a:xfrm>
            <a:off x="3399776" y="3250160"/>
            <a:ext cx="3464132" cy="16171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00" b="1" dirty="0">
                <a:solidFill>
                  <a:srgbClr val="002060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Soins de support pour les malades</a:t>
            </a:r>
          </a:p>
          <a:p>
            <a:pPr marL="0" indent="0" algn="ctr">
              <a:buNone/>
            </a:pPr>
            <a:r>
              <a:rPr lang="fr-FR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octobre– novembre– décembre</a:t>
            </a:r>
            <a:endParaRPr lang="fr-FR" sz="800" b="1" dirty="0">
              <a:solidFill>
                <a:srgbClr val="002060"/>
              </a:solidFill>
              <a:highlight>
                <a:srgbClr val="00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800" b="1" u="sng" dirty="0" err="1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Sophrolgie</a:t>
            </a:r>
            <a:r>
              <a:rPr lang="fr-FR" sz="800" dirty="0">
                <a:solidFill>
                  <a:srgbClr val="99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tous les lundis de </a:t>
            </a:r>
            <a:r>
              <a:rPr lang="fr-FR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14h à 15h30 </a:t>
            </a:r>
          </a:p>
          <a:p>
            <a:pPr marL="0" indent="0">
              <a:buNone/>
            </a:pPr>
            <a:r>
              <a:rPr lang="fr-FR" sz="800" b="1" u="sng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les débutants</a:t>
            </a:r>
            <a:r>
              <a:rPr lang="fr-FR" sz="80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tous les lundis de </a:t>
            </a:r>
            <a:r>
              <a:rPr lang="fr-FR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16h à 17h30  sauf lundi 26 12 2022</a:t>
            </a:r>
          </a:p>
          <a:p>
            <a:pPr marL="0" indent="0">
              <a:buNone/>
            </a:pPr>
            <a:r>
              <a:rPr lang="fr-FR" sz="800" b="1" u="sng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Activité Physique Adaptée</a:t>
            </a:r>
            <a:r>
              <a:rPr lang="fr-FR" sz="800" dirty="0">
                <a:solidFill>
                  <a:srgbClr val="3366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Les mercredis, </a:t>
            </a:r>
            <a:r>
              <a:rPr lang="fr-FR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10h30 à 12h00</a:t>
            </a:r>
            <a:endParaRPr lang="fr-FR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800" b="1" u="sng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Groupe d’écoute thérapeutique</a:t>
            </a:r>
            <a:r>
              <a:rPr lang="fr-FR" sz="800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tous les jeudis de </a:t>
            </a:r>
            <a:r>
              <a:rPr lang="fr-FR" sz="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14h30 à 16h30 – </a:t>
            </a:r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83B38C1-4F85-4361-8D07-1BA69F71C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707">
            <a:off x="3365790" y="6293731"/>
            <a:ext cx="668397" cy="64061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E7D32BA-CDFC-4098-88C7-F47E13A96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729">
            <a:off x="1620326" y="6478801"/>
            <a:ext cx="675329" cy="6540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541D29F-DE60-4849-9629-063DF706B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0439" y="4916582"/>
            <a:ext cx="738700" cy="470502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728255" y="5953554"/>
            <a:ext cx="1560962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Forums des associations de Saint-Maur le dimanche 4 septembre 2022. Comme chaque année, les villes de Saint nous accueillent et nous les remercions !</a:t>
            </a: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F48CD503-315F-4918-A7A0-B0C475DDFB09}"/>
              </a:ext>
            </a:extLst>
          </p:cNvPr>
          <p:cNvSpPr txBox="1">
            <a:spLocks/>
          </p:cNvSpPr>
          <p:nvPr/>
        </p:nvSpPr>
        <p:spPr>
          <a:xfrm rot="10800000" flipV="1">
            <a:off x="5908" y="8485023"/>
            <a:ext cx="6858000" cy="19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fr-FR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octobre– novembre– décembre</a:t>
            </a:r>
            <a:r>
              <a:rPr lang="fr-FR" sz="9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endParaRPr lang="fr-FR" sz="900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F48CD503-315F-4918-A7A0-B0C475DDFB09}"/>
              </a:ext>
            </a:extLst>
          </p:cNvPr>
          <p:cNvSpPr txBox="1">
            <a:spLocks/>
          </p:cNvSpPr>
          <p:nvPr/>
        </p:nvSpPr>
        <p:spPr>
          <a:xfrm rot="10800000" flipV="1">
            <a:off x="-3160" y="5380308"/>
            <a:ext cx="6858000" cy="266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5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L’actualité de l’association – Nos évènements passés</a:t>
            </a:r>
            <a:endParaRPr lang="fr-FR" sz="1050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Image 21" descr="Une image contenant plante, fleur, tournesol&#10;&#10;Description générée automatiquement">
            <a:extLst>
              <a:ext uri="{FF2B5EF4-FFF2-40B4-BE49-F238E27FC236}">
                <a16:creationId xmlns:a16="http://schemas.microsoft.com/office/drawing/2014/main" id="{6B14ECB6-DF2F-D619-C149-2ACC4A771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76741" cy="2167585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3A5CA402-EB00-9447-D4EE-F4FA57C9B782}"/>
              </a:ext>
            </a:extLst>
          </p:cNvPr>
          <p:cNvSpPr txBox="1">
            <a:spLocks/>
          </p:cNvSpPr>
          <p:nvPr/>
        </p:nvSpPr>
        <p:spPr>
          <a:xfrm rot="10800000" flipV="1">
            <a:off x="-3161" y="7264496"/>
            <a:ext cx="6867069" cy="19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L’actualité de l’Association</a:t>
            </a:r>
            <a:endParaRPr lang="fr-FR" sz="900" dirty="0">
              <a:solidFill>
                <a:srgbClr val="CC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20335" y="5760051"/>
            <a:ext cx="133619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Forums des associations de Chennevières le dimanche 4 septembre 2022. Comme chaque année, la ville de Chennevières nous accueillent et nous les remercions !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80514" y="6764517"/>
            <a:ext cx="3466794" cy="338554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fr-FR" sz="800" b="1" dirty="0"/>
              <a:t>L’atelier sophrologie pour les proches-aidants est animé par notre nouvelle sophrologue, Béatrice WENCLAW le samedi matin au local de l’association.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01733" y="7640125"/>
            <a:ext cx="1987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Inscription de l’association  à </a:t>
            </a:r>
            <a:r>
              <a:rPr lang="fr-FR" sz="800" b="1" dirty="0" err="1"/>
              <a:t>Vitawin</a:t>
            </a:r>
            <a:endParaRPr lang="fr-FR" sz="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" y="7508896"/>
            <a:ext cx="1045580" cy="4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 descr="Une image contenant texte, plafond, personne, intérieur&#10;&#10;Description générée automatiquement">
            <a:extLst>
              <a:ext uri="{FF2B5EF4-FFF2-40B4-BE49-F238E27FC236}">
                <a16:creationId xmlns:a16="http://schemas.microsoft.com/office/drawing/2014/main" id="{37BDC9FB-533E-E833-F1CF-2550CAA71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" y="5916374"/>
            <a:ext cx="1496400" cy="1122301"/>
          </a:xfrm>
          <a:prstGeom prst="rect">
            <a:avLst/>
          </a:prstGeom>
        </p:spPr>
      </p:pic>
      <p:pic>
        <p:nvPicPr>
          <p:cNvPr id="17" name="Image 16" descr="Une image contenant texte, intérieur, personne&#10;&#10;Description générée automatiquement">
            <a:extLst>
              <a:ext uri="{FF2B5EF4-FFF2-40B4-BE49-F238E27FC236}">
                <a16:creationId xmlns:a16="http://schemas.microsoft.com/office/drawing/2014/main" id="{AADC53DB-D17B-CFF0-8F22-1117CBFA0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80" y="5748568"/>
            <a:ext cx="1336197" cy="132478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BDE1AE5-8BB3-DA07-C84C-1ED28FA989A5}"/>
              </a:ext>
            </a:extLst>
          </p:cNvPr>
          <p:cNvSpPr txBox="1"/>
          <p:nvPr/>
        </p:nvSpPr>
        <p:spPr>
          <a:xfrm>
            <a:off x="228303" y="8762370"/>
            <a:ext cx="514760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rgbClr val="FF0000"/>
                </a:solidFill>
              </a:rPr>
              <a:t>Nous vous proposons un nouveau atelier libre</a:t>
            </a:r>
          </a:p>
          <a:p>
            <a:pPr algn="ctr"/>
            <a:r>
              <a:rPr lang="fr-FR" sz="900" b="1" dirty="0">
                <a:solidFill>
                  <a:srgbClr val="00B050"/>
                </a:solidFill>
              </a:rPr>
              <a:t>Mardi, Jeudi, vendredi de 09:30 h à 12:00</a:t>
            </a:r>
          </a:p>
          <a:p>
            <a:pPr algn="ctr"/>
            <a:r>
              <a:rPr lang="fr-FR" sz="900" b="1" dirty="0">
                <a:solidFill>
                  <a:srgbClr val="00B050"/>
                </a:solidFill>
              </a:rPr>
              <a:t>Venez avec vos question informatique, application, administratif (</a:t>
            </a:r>
            <a:r>
              <a:rPr lang="fr-FR" sz="900" b="1" dirty="0" err="1">
                <a:solidFill>
                  <a:srgbClr val="00B050"/>
                </a:solidFill>
              </a:rPr>
              <a:t>mdph</a:t>
            </a:r>
            <a:r>
              <a:rPr lang="fr-FR" sz="900" b="1" dirty="0">
                <a:solidFill>
                  <a:srgbClr val="00B050"/>
                </a:solidFill>
              </a:rPr>
              <a:t>, </a:t>
            </a:r>
            <a:r>
              <a:rPr lang="fr-FR" sz="900" b="1" dirty="0" err="1">
                <a:solidFill>
                  <a:srgbClr val="00B050"/>
                </a:solidFill>
              </a:rPr>
              <a:t>cramif</a:t>
            </a:r>
            <a:r>
              <a:rPr lang="fr-FR" sz="900" b="1" dirty="0">
                <a:solidFill>
                  <a:srgbClr val="00B050"/>
                </a:solidFill>
              </a:rPr>
              <a:t>, travail..), Vous voulez juste lire un livre, journal, écouter de la musique, ou tout simplement discuter un moment entre vous ou  avec notre accueillant </a:t>
            </a:r>
          </a:p>
          <a:p>
            <a:pPr algn="ctr"/>
            <a:r>
              <a:rPr lang="fr-FR" sz="900" b="1" dirty="0">
                <a:solidFill>
                  <a:srgbClr val="00B050"/>
                </a:solidFill>
              </a:rPr>
              <a:t>L’espace temps et pour vous . Sur rdv au 0143973859 avant 12 heure sauf le lundi ou par courriel </a:t>
            </a:r>
          </a:p>
        </p:txBody>
      </p:sp>
    </p:spTree>
    <p:extLst>
      <p:ext uri="{BB962C8B-B14F-4D97-AF65-F5344CB8AC3E}">
        <p14:creationId xmlns:p14="http://schemas.microsoft.com/office/powerpoint/2010/main" val="25440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8EDA3191-62E4-4B8D-B6E5-1E09A97FD215}"/>
              </a:ext>
            </a:extLst>
          </p:cNvPr>
          <p:cNvSpPr txBox="1">
            <a:spLocks/>
          </p:cNvSpPr>
          <p:nvPr/>
        </p:nvSpPr>
        <p:spPr>
          <a:xfrm>
            <a:off x="0" y="6848330"/>
            <a:ext cx="6846742" cy="1012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charset="2"/>
              <a:buChar char="ü"/>
            </a:pP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maladie peut être source de paupérisation. JL Durand-Mugnier propose des entretiens individuels d’aide à la réflexion sur le budget et la gestion des biens de la famille.</a:t>
            </a:r>
          </a:p>
          <a:p>
            <a:pPr marL="171450" indent="-171450" algn="just">
              <a:buFont typeface="Wingdings" charset="2"/>
              <a:buChar char="ü"/>
            </a:pP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service de transport FILIVAL permet </a:t>
            </a:r>
            <a:r>
              <a:rPr 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aux personnes handicapées (sur dossier auprès de FILIVAL) de bénéficier d’un service de transport adapté de porte-à-porte dans toute l’Ile-de-France pour des trajets réguliers ou occasionnels.</a:t>
            </a:r>
          </a:p>
          <a:p>
            <a:pPr algn="just"/>
            <a:r>
              <a:rPr lang="fr-FR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 algn="just"/>
            <a:endParaRPr lang="fr-FR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fr-FR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endParaRPr lang="fr-FR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fr-FR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A7EDDE4F-CDBA-407D-B3B0-75EBE1061E37}"/>
              </a:ext>
            </a:extLst>
          </p:cNvPr>
          <p:cNvSpPr txBox="1">
            <a:spLocks/>
          </p:cNvSpPr>
          <p:nvPr/>
        </p:nvSpPr>
        <p:spPr>
          <a:xfrm rot="10800000" flipV="1">
            <a:off x="-12328" y="7985456"/>
            <a:ext cx="6866467" cy="26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ADHESIONS ET DONS : VOUS POUVEZ SOUTENIR NOTRE ACTION aussi par CB !</a:t>
            </a:r>
            <a:endParaRPr lang="fr-FR" sz="10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8" name="Zone de texte 2">
            <a:extLst>
              <a:ext uri="{FF2B5EF4-FFF2-40B4-BE49-F238E27FC236}">
                <a16:creationId xmlns:a16="http://schemas.microsoft.com/office/drawing/2014/main" id="{69E7FFF4-AE19-4998-AAB2-155129513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87" y="8443724"/>
            <a:ext cx="6854307" cy="487116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9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Retrouvez sur notre site </a:t>
            </a:r>
            <a:r>
              <a:rPr lang="fr-FR" sz="900" b="1" u="sng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www.afcancer.fr</a:t>
            </a:r>
            <a:r>
              <a:rPr lang="fr-FR" sz="9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 formulaire de don et/ou d'adhésion que vous pouvez </a:t>
            </a:r>
            <a:r>
              <a:rPr lang="fr-FR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nous </a:t>
            </a:r>
            <a:r>
              <a:rPr lang="fr-FR" sz="9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retourner accompagné de votre règlement au siège de l'association : </a:t>
            </a:r>
            <a:r>
              <a:rPr lang="fr-FR" sz="900" b="1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Accueil-Familles-Cancer   -   7 Place Galilée   -   94100 St-Maur-des-Fossés.</a:t>
            </a:r>
            <a:endParaRPr lang="fr-FR" sz="9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fr-FR" sz="9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Nous vous remercions par avance de votre soutien, témoignage de votre attachement à notre action</a:t>
            </a:r>
            <a:r>
              <a:rPr lang="fr-FR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fr-FR" sz="900" kern="12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DE696AA-E8A4-4B95-99F0-788E0A890A44}"/>
              </a:ext>
            </a:extLst>
          </p:cNvPr>
          <p:cNvSpPr txBox="1"/>
          <p:nvPr/>
        </p:nvSpPr>
        <p:spPr>
          <a:xfrm rot="10800000" flipV="1">
            <a:off x="1815156" y="4960867"/>
            <a:ext cx="247798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L’accompagnement au retour à </a:t>
            </a:r>
            <a:r>
              <a:rPr lang="en-GB" sz="11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l’emploi</a:t>
            </a:r>
            <a:endParaRPr lang="en-GB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0143973859</a:t>
            </a:r>
          </a:p>
          <a:p>
            <a:endParaRPr lang="en-GB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Dominique FISHER</a:t>
            </a:r>
          </a:p>
          <a:p>
            <a:endParaRPr lang="en-GB" sz="11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fr-FR" sz="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7F12BAB7-685C-4D2A-972D-16BC4F4566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1475">
            <a:off x="440153" y="5190070"/>
            <a:ext cx="1272030" cy="1082039"/>
          </a:xfrm>
          <a:prstGeom prst="rect">
            <a:avLst/>
          </a:prstGeom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0E0E7635-E858-4308-8476-CD3E3FC8FBA8}"/>
              </a:ext>
            </a:extLst>
          </p:cNvPr>
          <p:cNvSpPr txBox="1">
            <a:spLocks/>
          </p:cNvSpPr>
          <p:nvPr/>
        </p:nvSpPr>
        <p:spPr>
          <a:xfrm rot="10800000" flipV="1">
            <a:off x="-3863" y="6462504"/>
            <a:ext cx="6858002" cy="265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aussi …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FD3836BB-220F-475E-ADF0-0D4D6A84D22E}"/>
              </a:ext>
            </a:extLst>
          </p:cNvPr>
          <p:cNvSpPr txBox="1">
            <a:spLocks/>
          </p:cNvSpPr>
          <p:nvPr/>
        </p:nvSpPr>
        <p:spPr>
          <a:xfrm rot="10800000" flipV="1">
            <a:off x="-6288" y="4772954"/>
            <a:ext cx="6858002" cy="265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Ateliers sur rendez-vous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4C878EE4-B323-449C-9936-4F79FF5E700D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1134534"/>
            <a:ext cx="6858000" cy="281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Rappels sur nos nouveaux ateliers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CDA4AC-8C2B-4D92-B6CE-23835A017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88" y="8930840"/>
            <a:ext cx="4816257" cy="810838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2A327EFC-A8CB-4645-A612-F9A6DD01467E}"/>
              </a:ext>
            </a:extLst>
          </p:cNvPr>
          <p:cNvSpPr txBox="1">
            <a:spLocks/>
          </p:cNvSpPr>
          <p:nvPr/>
        </p:nvSpPr>
        <p:spPr>
          <a:xfrm rot="10800000" flipV="1">
            <a:off x="6486" y="3217828"/>
            <a:ext cx="6858002" cy="337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105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rencontres entre endeuillés perdurent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5174822-B49C-4727-A724-3E0246624DB3}"/>
              </a:ext>
            </a:extLst>
          </p:cNvPr>
          <p:cNvSpPr txBox="1"/>
          <p:nvPr/>
        </p:nvSpPr>
        <p:spPr>
          <a:xfrm>
            <a:off x="-9969" y="3555546"/>
            <a:ext cx="2449903" cy="1215717"/>
          </a:xfrm>
          <a:prstGeom prst="rect">
            <a:avLst/>
          </a:prstGeom>
          <a:gradFill>
            <a:gsLst>
              <a:gs pos="0">
                <a:srgbClr val="CC0099"/>
              </a:gs>
              <a:gs pos="61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soirées </a:t>
            </a:r>
          </a:p>
          <a:p>
            <a:pPr algn="ctr"/>
            <a:r>
              <a:rPr lang="en-GB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“Rencontre entre </a:t>
            </a:r>
            <a:r>
              <a:rPr lang="en-GB" sz="1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endeuillés</a:t>
            </a:r>
            <a:r>
              <a:rPr lang="en-GB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algn="ctr"/>
            <a:r>
              <a:rPr lang="en-GB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ont lieu </a:t>
            </a:r>
            <a:r>
              <a:rPr lang="en-GB" sz="1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tous</a:t>
            </a:r>
            <a:r>
              <a:rPr lang="en-GB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2 </a:t>
            </a:r>
            <a:r>
              <a:rPr lang="en-GB" sz="1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mois</a:t>
            </a:r>
            <a:r>
              <a:rPr lang="en-GB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</a:t>
            </a:r>
            <a:r>
              <a:rPr lang="en-GB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jeudi  </a:t>
            </a:r>
          </a:p>
          <a:p>
            <a:pPr algn="ctr"/>
            <a:r>
              <a:rPr lang="en-GB" sz="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19h à 20h30</a:t>
            </a:r>
          </a:p>
          <a:p>
            <a:pPr algn="ctr"/>
            <a:endParaRPr lang="en-GB" sz="1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1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AA3563F8-A72F-4F4A-B6E8-0761188F56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9" y="4212745"/>
            <a:ext cx="1647093" cy="518155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65174822-B49C-4727-A724-3E0246624DB3}"/>
              </a:ext>
            </a:extLst>
          </p:cNvPr>
          <p:cNvSpPr txBox="1"/>
          <p:nvPr/>
        </p:nvSpPr>
        <p:spPr>
          <a:xfrm>
            <a:off x="2411178" y="3778109"/>
            <a:ext cx="12330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La prochaine rencontre aura lieu </a:t>
            </a:r>
          </a:p>
          <a:p>
            <a:pPr algn="ctr"/>
            <a:r>
              <a:rPr lang="fr-FR" sz="1100" i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jeudi  septembre</a:t>
            </a:r>
            <a:r>
              <a:rPr lang="fr-FR" sz="11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GB" sz="1100" i="1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23" name="Image 22" descr="Une image contenant décoré, très coloré&#10;&#10;Description générée automatiquement">
            <a:extLst>
              <a:ext uri="{FF2B5EF4-FFF2-40B4-BE49-F238E27FC236}">
                <a16:creationId xmlns:a16="http://schemas.microsoft.com/office/drawing/2014/main" id="{3F6C2D72-958C-4AC9-B3CE-39D34EB57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961">
            <a:off x="303493" y="307349"/>
            <a:ext cx="1079777" cy="751559"/>
          </a:xfrm>
          <a:prstGeom prst="rect">
            <a:avLst/>
          </a:prstGeom>
        </p:spPr>
      </p:pic>
      <p:pic>
        <p:nvPicPr>
          <p:cNvPr id="24" name="Image 23" descr="Une image contenant texte, draps et couvertures&#10;&#10;Description générée automatiquement">
            <a:extLst>
              <a:ext uri="{FF2B5EF4-FFF2-40B4-BE49-F238E27FC236}">
                <a16:creationId xmlns:a16="http://schemas.microsoft.com/office/drawing/2014/main" id="{6986D095-9FCB-4E4C-A888-BE59E716D7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90239" y="267504"/>
            <a:ext cx="1040176" cy="771184"/>
          </a:xfrm>
          <a:prstGeom prst="rect">
            <a:avLst/>
          </a:prstGeom>
        </p:spPr>
      </p:pic>
      <p:pic>
        <p:nvPicPr>
          <p:cNvPr id="26" name="Picture 3" descr="C:\AFC\SITE WEB\Ateliers\Musicothérapie\PHOTO-2021-06-24-18-40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3897">
            <a:off x="3698420" y="254714"/>
            <a:ext cx="804103" cy="817165"/>
          </a:xfrm>
          <a:prstGeom prst="rect">
            <a:avLst/>
          </a:prstGeom>
          <a:noFill/>
        </p:spPr>
      </p:pic>
      <p:pic>
        <p:nvPicPr>
          <p:cNvPr id="29" name="Picture 2" descr="C:\AFC\SITE WEB\Ateliers\Musicothérapie\PHOTO-2021-06-24-18-41-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70528" y="303145"/>
            <a:ext cx="1274109" cy="766854"/>
          </a:xfrm>
          <a:prstGeom prst="rect">
            <a:avLst/>
          </a:prstGeom>
          <a:noFill/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BB617CFB-9F44-56B2-CE9F-228BE3BD5BDB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-17895"/>
            <a:ext cx="6863086" cy="236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Essai réussi, nous continuons les nouveaux ateliers Art-Thérapie, Musicothérapie, Méditation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21A853-DFD3-65D5-3ADE-773627C96B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442">
            <a:off x="346727" y="1468437"/>
            <a:ext cx="1382232" cy="16794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AF8E96-87E9-0E0B-77C5-DD9A8D41EBF0}"/>
              </a:ext>
            </a:extLst>
          </p:cNvPr>
          <p:cNvSpPr txBox="1"/>
          <p:nvPr/>
        </p:nvSpPr>
        <p:spPr>
          <a:xfrm>
            <a:off x="2022555" y="1543557"/>
            <a:ext cx="22705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Le Samedi 24 Septembre 2022, à 17hs,</a:t>
            </a:r>
            <a:endParaRPr lang="fr-FR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Depuis le début de l’année, deux nouveaux ateliers sont à votre disposition. </a:t>
            </a:r>
          </a:p>
          <a:p>
            <a:r>
              <a:rPr 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</a:t>
            </a:r>
            <a:r>
              <a:rPr lang="fr-FR" sz="100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 et Voix de l’Instant </a:t>
            </a:r>
            <a:r>
              <a:rPr 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et « </a:t>
            </a:r>
            <a:r>
              <a:rPr lang="fr-FR" sz="100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Sophrologie et Musicothérapie </a:t>
            </a:r>
            <a:r>
              <a:rPr 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endParaRPr lang="fr-F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N’hésitez pas à contacter les responsables d’ateliers, si vous êtes intéressés !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69C3B9-9AFB-E7E0-EA10-7C94834DB2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04">
            <a:off x="4300754" y="1501780"/>
            <a:ext cx="2156598" cy="163995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BB47012-84D6-6E27-50CA-4F250C7FC6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0291">
            <a:off x="5234622" y="5106232"/>
            <a:ext cx="1009637" cy="12836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8D5EB2-8958-33F2-3F46-80661CE2BB7A}"/>
              </a:ext>
            </a:extLst>
          </p:cNvPr>
          <p:cNvSpPr txBox="1"/>
          <p:nvPr/>
        </p:nvSpPr>
        <p:spPr>
          <a:xfrm>
            <a:off x="3803851" y="5825546"/>
            <a:ext cx="16776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Atelier Hypnose</a:t>
            </a:r>
          </a:p>
          <a:p>
            <a:r>
              <a:rPr lang="fr-FR" sz="1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06.46.60.04.58 </a:t>
            </a:r>
          </a:p>
          <a:p>
            <a:r>
              <a:rPr lang="fr-FR" sz="11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Louise GEOFFROY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726E14-D158-2335-9DF1-1F1490D34A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66" y="3595450"/>
            <a:ext cx="1872631" cy="1184197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A9B52FF3-581F-7DA4-ADA2-6CE451885F2A}"/>
              </a:ext>
            </a:extLst>
          </p:cNvPr>
          <p:cNvSpPr txBox="1"/>
          <p:nvPr/>
        </p:nvSpPr>
        <p:spPr>
          <a:xfrm flipH="1">
            <a:off x="3646419" y="3636675"/>
            <a:ext cx="1117029" cy="109422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fr-FR" sz="800" b="1" dirty="0"/>
              <a:t>L’atelier sophrologie pour les proches-aidants est animé par notre nouvelle sophrologue, Béatrice WENCLAW le samedi matin au local de l’association.</a:t>
            </a:r>
          </a:p>
        </p:txBody>
      </p:sp>
    </p:spTree>
    <p:extLst>
      <p:ext uri="{BB962C8B-B14F-4D97-AF65-F5344CB8AC3E}">
        <p14:creationId xmlns:p14="http://schemas.microsoft.com/office/powerpoint/2010/main" val="16673395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11094</TotalTime>
  <Words>720</Words>
  <Application>Microsoft Office PowerPoint</Application>
  <PresentationFormat>Format A4 (210 x 297 mm)</PresentationFormat>
  <Paragraphs>75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Lucida Grande</vt:lpstr>
      <vt:lpstr>Tahoma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MONVILLE MICHELE</dc:creator>
  <cp:lastModifiedBy>MONVILLE MICHELE</cp:lastModifiedBy>
  <cp:revision>781</cp:revision>
  <cp:lastPrinted>2022-09-13T10:03:50Z</cp:lastPrinted>
  <dcterms:created xsi:type="dcterms:W3CDTF">2016-11-02T15:52:55Z</dcterms:created>
  <dcterms:modified xsi:type="dcterms:W3CDTF">2022-12-22T10:18:14Z</dcterms:modified>
</cp:coreProperties>
</file>